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0" r:id="rId3"/>
    <p:sldId id="268" r:id="rId4"/>
    <p:sldId id="280" r:id="rId5"/>
    <p:sldId id="281" r:id="rId6"/>
    <p:sldId id="270" r:id="rId7"/>
    <p:sldId id="271" r:id="rId8"/>
    <p:sldId id="272" r:id="rId9"/>
    <p:sldId id="274" r:id="rId10"/>
    <p:sldId id="275" r:id="rId11"/>
    <p:sldId id="276" r:id="rId12"/>
    <p:sldId id="27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8E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878" autoAdjust="0"/>
    <p:restoredTop sz="94676"/>
  </p:normalViewPr>
  <p:slideViewPr>
    <p:cSldViewPr snapToGrid="0" snapToObjects="1">
      <p:cViewPr varScale="1">
        <p:scale>
          <a:sx n="80" d="100"/>
          <a:sy n="80" d="100"/>
        </p:scale>
        <p:origin x="53" y="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tiff>
</file>

<file path=ppt/media/image10.tiff>
</file>

<file path=ppt/media/image11.png>
</file>

<file path=ppt/media/image12.png>
</file>

<file path=ppt/media/image13.jpe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CDEFA0-27B2-9549-97D7-8D577A463B32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EC790F-E795-D543-AE8E-3B12D9FF5A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717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-1" y="-1"/>
            <a:ext cx="510988" cy="68580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770836" y="1221868"/>
            <a:ext cx="9758211" cy="4455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667"/>
          <a:stretch/>
        </p:blipFill>
        <p:spPr>
          <a:xfrm>
            <a:off x="-2" y="2668"/>
            <a:ext cx="12192001" cy="6692054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10690411" y="5486400"/>
            <a:ext cx="1205497" cy="10907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4080629"/>
            <a:ext cx="12203014" cy="27773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758266" y="4704684"/>
            <a:ext cx="6748176" cy="781716"/>
          </a:xfrm>
          <a:ln>
            <a:noFill/>
          </a:ln>
        </p:spPr>
        <p:txBody>
          <a:bodyPr anchor="ctr">
            <a:normAutofit/>
          </a:bodyPr>
          <a:lstStyle>
            <a:lvl1pPr algn="r">
              <a:defRPr sz="4000">
                <a:solidFill>
                  <a:srgbClr val="1B8EBA"/>
                </a:solidFill>
              </a:defRPr>
            </a:lvl1pPr>
          </a:lstStyle>
          <a:p>
            <a:r>
              <a:rPr lang="en-US" dirty="0"/>
              <a:t>Title of Presentation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idx="1"/>
          </p:nvPr>
        </p:nvSpPr>
        <p:spPr>
          <a:xfrm>
            <a:off x="990842" y="5572172"/>
            <a:ext cx="10515600" cy="911646"/>
          </a:xfrm>
        </p:spPr>
        <p:txBody>
          <a:bodyPr anchor="ctr">
            <a:noAutofit/>
          </a:bodyPr>
          <a:lstStyle>
            <a:lvl1pPr marL="0" indent="0" algn="r">
              <a:buNone/>
              <a:defRPr sz="6000">
                <a:solidFill>
                  <a:srgbClr val="1B8EBA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idx="10"/>
          </p:nvPr>
        </p:nvSpPr>
        <p:spPr>
          <a:xfrm>
            <a:off x="990842" y="4013953"/>
            <a:ext cx="10515600" cy="911646"/>
          </a:xfrm>
        </p:spPr>
        <p:txBody>
          <a:bodyPr anchor="ctr">
            <a:no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73082" y="2801273"/>
            <a:ext cx="2476941" cy="246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884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639527" y="1207347"/>
            <a:ext cx="9798701" cy="2838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9157" y="871570"/>
            <a:ext cx="11310074" cy="1325563"/>
          </a:xfrm>
        </p:spPr>
        <p:txBody>
          <a:bodyPr>
            <a:noAutofit/>
          </a:bodyPr>
          <a:lstStyle>
            <a:lvl1pPr>
              <a:defRPr sz="66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9157" y="2197600"/>
            <a:ext cx="5865877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  <a:latin typeface="+mj-lt"/>
              </a:defRPr>
            </a:lvl2pPr>
            <a:lvl3pPr>
              <a:defRPr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1092037" y="4004737"/>
            <a:ext cx="5772997" cy="173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639527" y="1207347"/>
            <a:ext cx="9798701" cy="28382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9157" y="871570"/>
            <a:ext cx="11310074" cy="1325563"/>
          </a:xfrm>
        </p:spPr>
        <p:txBody>
          <a:bodyPr>
            <a:noAutofit/>
          </a:bodyPr>
          <a:lstStyle>
            <a:lvl1pPr>
              <a:defRPr sz="6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9157" y="2197600"/>
            <a:ext cx="5865877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  <a:latin typeface="+mj-lt"/>
              </a:defRPr>
            </a:lvl2pPr>
            <a:lvl3pPr>
              <a:defRPr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1092037" y="4004737"/>
            <a:ext cx="5772997" cy="1733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639527" y="1207347"/>
            <a:ext cx="9798701" cy="2838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9157" y="871570"/>
            <a:ext cx="11310074" cy="1325563"/>
          </a:xfrm>
        </p:spPr>
        <p:txBody>
          <a:bodyPr>
            <a:noAutofit/>
          </a:bodyPr>
          <a:lstStyle>
            <a:lvl1pPr>
              <a:defRPr sz="66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9157" y="2197600"/>
            <a:ext cx="5865877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  <a:latin typeface="+mj-lt"/>
              </a:defRPr>
            </a:lvl2pPr>
            <a:lvl3pPr>
              <a:defRPr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1092037" y="4004737"/>
            <a:ext cx="5772997" cy="173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642195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309938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470958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61570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22276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-1" y="-1"/>
            <a:ext cx="510988" cy="68580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770836" y="1221868"/>
            <a:ext cx="9758211" cy="4455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4" t="29215" r="17350" b="9245"/>
          <a:stretch/>
        </p:blipFill>
        <p:spPr>
          <a:xfrm>
            <a:off x="-2" y="-203200"/>
            <a:ext cx="12192002" cy="6258943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10690411" y="5486400"/>
            <a:ext cx="1205497" cy="10907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4080629"/>
            <a:ext cx="12203014" cy="27773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"/>
          <p:cNvSpPr>
            <a:spLocks noGrp="1"/>
          </p:cNvSpPr>
          <p:nvPr>
            <p:ph type="ctrTitle" hasCustomPrompt="1"/>
          </p:nvPr>
        </p:nvSpPr>
        <p:spPr>
          <a:xfrm>
            <a:off x="4758266" y="4704684"/>
            <a:ext cx="6748176" cy="781716"/>
          </a:xfrm>
          <a:ln>
            <a:noFill/>
          </a:ln>
        </p:spPr>
        <p:txBody>
          <a:bodyPr anchor="ctr">
            <a:normAutofit/>
          </a:bodyPr>
          <a:lstStyle>
            <a:lvl1pPr algn="r">
              <a:defRPr sz="4000">
                <a:solidFill>
                  <a:srgbClr val="1B8EBA"/>
                </a:solidFill>
              </a:defRPr>
            </a:lvl1pPr>
          </a:lstStyle>
          <a:p>
            <a:r>
              <a:rPr lang="en-US" dirty="0"/>
              <a:t>Title of Presentation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idx="1"/>
          </p:nvPr>
        </p:nvSpPr>
        <p:spPr>
          <a:xfrm>
            <a:off x="990842" y="5572172"/>
            <a:ext cx="10515600" cy="911646"/>
          </a:xfrm>
        </p:spPr>
        <p:txBody>
          <a:bodyPr anchor="ctr">
            <a:noAutofit/>
          </a:bodyPr>
          <a:lstStyle>
            <a:lvl1pPr marL="0" indent="0" algn="r">
              <a:buNone/>
              <a:defRPr sz="6000">
                <a:solidFill>
                  <a:srgbClr val="1B8EBA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0"/>
          </p:nvPr>
        </p:nvSpPr>
        <p:spPr>
          <a:xfrm>
            <a:off x="990842" y="4013953"/>
            <a:ext cx="10515600" cy="911646"/>
          </a:xfrm>
        </p:spPr>
        <p:txBody>
          <a:bodyPr anchor="ctr">
            <a:no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73082" y="2801273"/>
            <a:ext cx="2476941" cy="246812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-1" y="-1"/>
            <a:ext cx="510988" cy="68580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770836" y="1221868"/>
            <a:ext cx="9758211" cy="4455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562"/>
          <a:stretch/>
        </p:blipFill>
        <p:spPr>
          <a:xfrm>
            <a:off x="-1" y="-1"/>
            <a:ext cx="12192001" cy="6375401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10690411" y="5486400"/>
            <a:ext cx="1205497" cy="10907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4080629"/>
            <a:ext cx="12203014" cy="27773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/>
          <p:cNvSpPr>
            <a:spLocks noGrp="1"/>
          </p:cNvSpPr>
          <p:nvPr>
            <p:ph type="ctrTitle" hasCustomPrompt="1"/>
          </p:nvPr>
        </p:nvSpPr>
        <p:spPr>
          <a:xfrm>
            <a:off x="4758266" y="4704684"/>
            <a:ext cx="6748176" cy="781716"/>
          </a:xfrm>
          <a:ln>
            <a:noFill/>
          </a:ln>
        </p:spPr>
        <p:txBody>
          <a:bodyPr anchor="ctr">
            <a:normAutofit/>
          </a:bodyPr>
          <a:lstStyle>
            <a:lvl1pPr algn="r">
              <a:defRPr sz="4000">
                <a:solidFill>
                  <a:srgbClr val="1B8EBA"/>
                </a:solidFill>
              </a:defRPr>
            </a:lvl1pPr>
          </a:lstStyle>
          <a:p>
            <a:r>
              <a:rPr lang="en-US" dirty="0"/>
              <a:t>Title of Presentation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0842" y="5572172"/>
            <a:ext cx="10515600" cy="911646"/>
          </a:xfrm>
        </p:spPr>
        <p:txBody>
          <a:bodyPr anchor="ctr">
            <a:noAutofit/>
          </a:bodyPr>
          <a:lstStyle>
            <a:lvl1pPr marL="0" indent="0" algn="r">
              <a:buNone/>
              <a:defRPr sz="6000">
                <a:solidFill>
                  <a:srgbClr val="1B8EBA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idx="10"/>
          </p:nvPr>
        </p:nvSpPr>
        <p:spPr>
          <a:xfrm>
            <a:off x="990842" y="4002936"/>
            <a:ext cx="10515600" cy="911646"/>
          </a:xfrm>
        </p:spPr>
        <p:txBody>
          <a:bodyPr anchor="ctr">
            <a:no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73082" y="2801273"/>
            <a:ext cx="2476941" cy="246812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-1" y="-1"/>
            <a:ext cx="510988" cy="68580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770836" y="1221868"/>
            <a:ext cx="9758211" cy="4455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153"/>
          <a:stretch/>
        </p:blipFill>
        <p:spPr>
          <a:xfrm>
            <a:off x="0" y="-2"/>
            <a:ext cx="12203014" cy="6577151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10690411" y="5486400"/>
            <a:ext cx="1205497" cy="10907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4080629"/>
            <a:ext cx="12203014" cy="27773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4758266" y="4704684"/>
            <a:ext cx="6748176" cy="781716"/>
          </a:xfrm>
          <a:ln>
            <a:noFill/>
          </a:ln>
        </p:spPr>
        <p:txBody>
          <a:bodyPr anchor="ctr">
            <a:normAutofit/>
          </a:bodyPr>
          <a:lstStyle>
            <a:lvl1pPr algn="r">
              <a:defRPr sz="4000">
                <a:solidFill>
                  <a:srgbClr val="1B8EBA"/>
                </a:solidFill>
              </a:defRPr>
            </a:lvl1pPr>
          </a:lstStyle>
          <a:p>
            <a:r>
              <a:rPr lang="en-US" dirty="0"/>
              <a:t>Title of Presentation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idx="1"/>
          </p:nvPr>
        </p:nvSpPr>
        <p:spPr>
          <a:xfrm>
            <a:off x="990842" y="5572172"/>
            <a:ext cx="10515600" cy="911646"/>
          </a:xfrm>
        </p:spPr>
        <p:txBody>
          <a:bodyPr anchor="ctr">
            <a:noAutofit/>
          </a:bodyPr>
          <a:lstStyle>
            <a:lvl1pPr marL="0" indent="0" algn="r">
              <a:buNone/>
              <a:defRPr sz="6000">
                <a:solidFill>
                  <a:srgbClr val="1B8EBA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idx="10"/>
          </p:nvPr>
        </p:nvSpPr>
        <p:spPr>
          <a:xfrm>
            <a:off x="990842" y="4013953"/>
            <a:ext cx="10515600" cy="911646"/>
          </a:xfrm>
        </p:spPr>
        <p:txBody>
          <a:bodyPr anchor="ctr">
            <a:no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73082" y="2801273"/>
            <a:ext cx="2476941" cy="246812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3730" y="1691155"/>
            <a:ext cx="9648584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38801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3730" y="1691155"/>
            <a:ext cx="9648584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7_Title and Conten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3730" y="1691155"/>
            <a:ext cx="9648584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639527" y="1207347"/>
            <a:ext cx="9798701" cy="2838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9157" y="871570"/>
            <a:ext cx="11310074" cy="1325563"/>
          </a:xfrm>
        </p:spPr>
        <p:txBody>
          <a:bodyPr>
            <a:noAutofit/>
          </a:bodyPr>
          <a:lstStyle>
            <a:lvl1pPr>
              <a:defRPr sz="66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9157" y="2197600"/>
            <a:ext cx="5865877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1092037" y="4004737"/>
            <a:ext cx="5772997" cy="173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639527" y="1207347"/>
            <a:ext cx="9798701" cy="28382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9157" y="871570"/>
            <a:ext cx="11310074" cy="1325563"/>
          </a:xfrm>
        </p:spPr>
        <p:txBody>
          <a:bodyPr>
            <a:noAutofit/>
          </a:bodyPr>
          <a:lstStyle>
            <a:lvl1pPr>
              <a:defRPr sz="6600">
                <a:solidFill>
                  <a:schemeClr val="accent4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9157" y="2197600"/>
            <a:ext cx="5865877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  <a:latin typeface="+mj-lt"/>
              </a:defRPr>
            </a:lvl2pPr>
            <a:lvl3pPr>
              <a:defRPr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1092037" y="4004737"/>
            <a:ext cx="5772997" cy="1733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tif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373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3730" y="169115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10959354" y="5605101"/>
            <a:ext cx="749108" cy="746441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824751" y="1317809"/>
            <a:ext cx="9540498" cy="6723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 rot="16200000">
            <a:off x="-3306952" y="3306951"/>
            <a:ext cx="6858000" cy="2440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ECFB66D-E2BF-EB41-803C-7B5F273E9EEF}"/>
              </a:ext>
            </a:extLst>
          </p:cNvPr>
          <p:cNvSpPr txBox="1">
            <a:spLocks/>
          </p:cNvSpPr>
          <p:nvPr userDrawn="1"/>
        </p:nvSpPr>
        <p:spPr>
          <a:xfrm>
            <a:off x="530676" y="6176963"/>
            <a:ext cx="44056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13DD706-252C-A14A-8D07-E25E951FF1E1}" type="slidenum">
              <a:rPr 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8377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50" r:id="rId5"/>
    <p:sldLayoutId id="2147483668" r:id="rId6"/>
    <p:sldLayoutId id="2147483669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52" r:id="rId13"/>
    <p:sldLayoutId id="2147483653" r:id="rId14"/>
    <p:sldLayoutId id="2147483654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accent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accent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accent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accent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accent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Science Final Project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Loan Default Case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882554" y="6142892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 fontScale="70000" lnSpcReduction="20000"/>
          </a:bodyPr>
          <a:lstStyle/>
          <a:p>
            <a:pPr algn="r"/>
            <a:endParaRPr lang="en-US" sz="8800" dirty="0">
              <a:solidFill>
                <a:srgbClr val="1B8EBA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694985" y="5873262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 fontScale="70000" lnSpcReduction="20000"/>
          </a:bodyPr>
          <a:lstStyle/>
          <a:p>
            <a:pPr algn="r"/>
            <a:endParaRPr lang="en-US" sz="8800" dirty="0">
              <a:solidFill>
                <a:srgbClr val="1B8EBA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6DABC1-588B-C0FE-EDBF-A9822FB638B1}"/>
              </a:ext>
            </a:extLst>
          </p:cNvPr>
          <p:cNvSpPr txBox="1"/>
          <p:nvPr/>
        </p:nvSpPr>
        <p:spPr>
          <a:xfrm>
            <a:off x="6918960" y="5313680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 fontScale="70000" lnSpcReduction="20000"/>
          </a:bodyPr>
          <a:lstStyle/>
          <a:p>
            <a:pPr algn="r"/>
            <a:endParaRPr lang="en-US" sz="8800" dirty="0">
              <a:solidFill>
                <a:srgbClr val="1B8EBA"/>
              </a:solidFill>
            </a:endParaRPr>
          </a:p>
        </p:txBody>
      </p:sp>
      <p:sp>
        <p:nvSpPr>
          <p:cNvPr id="3" name="Title 24">
            <a:extLst>
              <a:ext uri="{FF2B5EF4-FFF2-40B4-BE49-F238E27FC236}">
                <a16:creationId xmlns:a16="http://schemas.microsoft.com/office/drawing/2014/main" id="{22F7A660-0589-3C2F-8C3E-F62CD1A3AB61}"/>
              </a:ext>
            </a:extLst>
          </p:cNvPr>
          <p:cNvSpPr txBox="1">
            <a:spLocks/>
          </p:cNvSpPr>
          <p:nvPr/>
        </p:nvSpPr>
        <p:spPr>
          <a:xfrm>
            <a:off x="653143" y="5572172"/>
            <a:ext cx="2592735" cy="7817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1B8EBA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Team 3</a:t>
            </a:r>
          </a:p>
        </p:txBody>
      </p:sp>
    </p:spTree>
    <p:extLst>
      <p:ext uri="{BB962C8B-B14F-4D97-AF65-F5344CB8AC3E}">
        <p14:creationId xmlns:p14="http://schemas.microsoft.com/office/powerpoint/2010/main" val="9501919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3ADC2-D703-554E-93E8-C8CA59DA1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Performance: Cost-Benefit Matrix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DCAF28-B594-8642-87E2-68A857F38FFE}"/>
              </a:ext>
            </a:extLst>
          </p:cNvPr>
          <p:cNvSpPr txBox="1"/>
          <p:nvPr/>
        </p:nvSpPr>
        <p:spPr>
          <a:xfrm>
            <a:off x="972670" y="3632427"/>
            <a:ext cx="10119874" cy="348813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rtl="0" fontAlgn="base"/>
            <a:r>
              <a:rPr lang="en-US" sz="20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 average gain:</a:t>
            </a:r>
          </a:p>
          <a:p>
            <a:pPr rtl="0" fontAlgn="base"/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General-Italic" pitchFamily="2" charset="2"/>
              </a:rPr>
              <a:t>𝑠𝑢𝑚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SizeOneSym" pitchFamily="2" charset="2"/>
              </a:rPr>
              <a:t>(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General-Italic" pitchFamily="2" charset="2"/>
              </a:rPr>
              <a:t>𝑅𝑒𝑣𝑒𝑛𝑢𝑒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General-Regular" pitchFamily="2" charset="2"/>
              </a:rPr>
              <a:t>−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General-Italic" pitchFamily="2" charset="2"/>
              </a:rPr>
              <a:t>𝑙𝑜𝑎𝑛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General" pitchFamily="2" charset="2"/>
              </a:rPr>
              <a:t> 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General-Italic" pitchFamily="2" charset="2"/>
              </a:rPr>
              <a:t>𝑎𝑚𝑜𝑢𝑛𝑡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SizeOneSym" pitchFamily="2" charset="2"/>
              </a:rPr>
              <a:t>)/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General-Italic" pitchFamily="2" charset="2"/>
              </a:rPr>
              <a:t>𝑛𝑢𝑚𝑏𝑒𝑟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General" pitchFamily="2" charset="2"/>
              </a:rPr>
              <a:t> 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General-Italic" pitchFamily="2" charset="2"/>
              </a:rPr>
              <a:t>𝑜𝑓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General" pitchFamily="2" charset="2"/>
              </a:rPr>
              <a:t> 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General-Italic" pitchFamily="2" charset="2"/>
              </a:rPr>
              <a:t>𝑐𝑙𝑖𝑒𝑛𝑡s = </a:t>
            </a:r>
            <a:r>
              <a:rPr lang="en-US" b="0" i="0" dirty="0">
                <a:solidFill>
                  <a:srgbClr val="000000"/>
                </a:solidFill>
                <a:effectLst/>
                <a:latin typeface="WordVisi_MSFontService"/>
              </a:rPr>
              <a:t>235677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STIXGeneral-Italic" pitchFamily="2" charset="2"/>
            </a:endParaRPr>
          </a:p>
          <a:p>
            <a:pPr rtl="0" fontAlgn="base"/>
            <a:r>
              <a:rPr lang="en-US" sz="20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  <a:endParaRPr lang="en-US" b="0" i="0" dirty="0">
              <a:solidFill>
                <a:srgbClr val="000000"/>
              </a:solidFill>
              <a:effectLst/>
              <a:latin typeface="Segoe UI" panose="020F0502020204030204" pitchFamily="34" charset="0"/>
            </a:endParaRPr>
          </a:p>
          <a:p>
            <a:pPr rtl="0" fontAlgn="base"/>
            <a:r>
              <a:rPr lang="en-US" sz="20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rtl="0" fontAlgn="base"/>
            <a:r>
              <a:rPr lang="en-US" sz="20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 average loss:</a:t>
            </a:r>
          </a:p>
          <a:p>
            <a:pPr rtl="0" fontAlgn="base"/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General-Italic" pitchFamily="2" charset="2"/>
              </a:rPr>
              <a:t>𝑠𝑢𝑚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SizeOneSym" pitchFamily="2" charset="2"/>
              </a:rPr>
              <a:t>(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General-Regular" pitchFamily="2" charset="2"/>
              </a:rPr>
              <a:t>−0.7×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General-Italic" pitchFamily="2" charset="2"/>
              </a:rPr>
              <a:t>𝐿𝑜𝑎𝑛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General" pitchFamily="2" charset="2"/>
              </a:rPr>
              <a:t> 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General-Italic" pitchFamily="2" charset="2"/>
              </a:rPr>
              <a:t>𝐴𝑚𝑜𝑢𝑛𝑡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SizeOneSym" pitchFamily="2" charset="2"/>
              </a:rPr>
              <a:t>)/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General-Italic" pitchFamily="2" charset="2"/>
              </a:rPr>
              <a:t>𝑛𝑢𝑚𝑏𝑒𝑟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General" pitchFamily="2" charset="2"/>
              </a:rPr>
              <a:t> 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General-Italic" pitchFamily="2" charset="2"/>
              </a:rPr>
              <a:t>𝑜𝑓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General" pitchFamily="2" charset="2"/>
              </a:rPr>
              <a:t> 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General-Italic" pitchFamily="2" charset="2"/>
              </a:rPr>
              <a:t>𝑐𝑙𝑖𝑒𝑛𝑡s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=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STIXGeneral-Italic" pitchFamily="2" charset="2"/>
              </a:rPr>
              <a:t>-</a:t>
            </a:r>
            <a:r>
              <a:rPr lang="en-US" b="0" i="0" dirty="0">
                <a:solidFill>
                  <a:srgbClr val="000000"/>
                </a:solidFill>
                <a:effectLst/>
                <a:latin typeface="WordVisi_MSFontService"/>
              </a:rPr>
              <a:t>434395 </a:t>
            </a:r>
          </a:p>
          <a:p>
            <a:pPr rtl="0" fontAlgn="base"/>
            <a:endParaRPr lang="en-US" dirty="0">
              <a:solidFill>
                <a:srgbClr val="000000"/>
              </a:solidFill>
              <a:latin typeface="WordVisi_MSFontService"/>
            </a:endParaRPr>
          </a:p>
          <a:p>
            <a:pPr marL="228600">
              <a:lnSpc>
                <a:spcPts val="2000"/>
              </a:lnSpc>
            </a:pPr>
            <a:r>
              <a:rPr lang="en-US" sz="1800" b="1" dirty="0">
                <a:solidFill>
                  <a:srgbClr val="000000"/>
                </a:solidFill>
                <a:effectLst/>
                <a:latin typeface="WordVisi_MSFontService"/>
                <a:ea typeface="Calibri" panose="020F0502020204030204" pitchFamily="34" charset="0"/>
                <a:cs typeface="Arial" panose="020B0604020202020204" pitchFamily="34" charset="0"/>
              </a:rPr>
              <a:t>Expected Profit:</a:t>
            </a:r>
          </a:p>
          <a:p>
            <a:pPr marL="228600">
              <a:lnSpc>
                <a:spcPts val="2000"/>
              </a:lnSpc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[Expected profit per customer| Loan] = 235677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*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Probability (Repayment) – 434395 * Probability (Default) 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28600">
              <a:lnSpc>
                <a:spcPts val="2000"/>
              </a:lnSpc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rtl="0" fontAlgn="base"/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A33BC1CE-9053-4E5A-633D-42FB659453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0458118"/>
              </p:ext>
            </p:extLst>
          </p:nvPr>
        </p:nvGraphicFramePr>
        <p:xfrm>
          <a:off x="703263" y="1690688"/>
          <a:ext cx="9648825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6275">
                  <a:extLst>
                    <a:ext uri="{9D8B030D-6E8A-4147-A177-3AD203B41FA5}">
                      <a16:colId xmlns:a16="http://schemas.microsoft.com/office/drawing/2014/main" val="3595386131"/>
                    </a:ext>
                  </a:extLst>
                </a:gridCol>
                <a:gridCol w="3216275">
                  <a:extLst>
                    <a:ext uri="{9D8B030D-6E8A-4147-A177-3AD203B41FA5}">
                      <a16:colId xmlns:a16="http://schemas.microsoft.com/office/drawing/2014/main" val="932642536"/>
                    </a:ext>
                  </a:extLst>
                </a:gridCol>
                <a:gridCol w="3216275">
                  <a:extLst>
                    <a:ext uri="{9D8B030D-6E8A-4147-A177-3AD203B41FA5}">
                      <a16:colId xmlns:a16="http://schemas.microsoft.com/office/drawing/2014/main" val="17595508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Default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52514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Give Loan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$235,677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$-434,395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3979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Don’t give loan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156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49972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B96D8-7EEB-0B4C-8616-2A79EE049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Visualizing Model Performance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7493A-A14B-F546-8635-F21EDF91F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730" y="1536615"/>
            <a:ext cx="2462551" cy="450020"/>
          </a:xfrm>
        </p:spPr>
        <p:txBody>
          <a:bodyPr>
            <a:normAutofit lnSpcReduction="10000"/>
          </a:bodyPr>
          <a:lstStyle/>
          <a:p>
            <a:r>
              <a:rPr lang="en-IN" dirty="0"/>
              <a:t>Profit Curve</a:t>
            </a:r>
          </a:p>
          <a:p>
            <a:endParaRPr lang="en-IN" dirty="0"/>
          </a:p>
          <a:p>
            <a:endParaRPr lang="en-US" dirty="0"/>
          </a:p>
        </p:txBody>
      </p:sp>
      <p:pic>
        <p:nvPicPr>
          <p:cNvPr id="2050" name="Picture 2" descr="Chart&#10;&#10;Description automatically generated">
            <a:extLst>
              <a:ext uri="{FF2B5EF4-FFF2-40B4-BE49-F238E27FC236}">
                <a16:creationId xmlns:a16="http://schemas.microsoft.com/office/drawing/2014/main" id="{80D52300-952B-A345-871B-602555A4B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951" y="1986635"/>
            <a:ext cx="5061536" cy="4369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EC7B15-68F1-9F48-B7FB-4E03F97F08BA}"/>
              </a:ext>
            </a:extLst>
          </p:cNvPr>
          <p:cNvSpPr txBox="1"/>
          <p:nvPr/>
        </p:nvSpPr>
        <p:spPr>
          <a:xfrm>
            <a:off x="7478972" y="2813074"/>
            <a:ext cx="4299045" cy="1815882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pPr rtl="0" fontAlgn="base"/>
            <a:r>
              <a:rPr lang="en-US" sz="20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What is the optimal threshold? </a:t>
            </a:r>
          </a:p>
          <a:p>
            <a:pPr rtl="0" fontAlgn="base"/>
            <a:endParaRPr lang="en-US" sz="20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rtl="0" fontAlgn="base"/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Based on our analysis we recommend that the user picks a threshold of </a:t>
            </a:r>
            <a:r>
              <a:rPr lang="en-US" sz="1800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0.4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to maximize their profit. This suggestion takes into account assumptions as stated.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3648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882554" y="6142892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 fontScale="70000" lnSpcReduction="20000"/>
          </a:bodyPr>
          <a:lstStyle/>
          <a:p>
            <a:pPr algn="r"/>
            <a:endParaRPr lang="en-US" sz="8800" dirty="0">
              <a:solidFill>
                <a:srgbClr val="1B8EBA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694985" y="5873262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 fontScale="70000" lnSpcReduction="20000"/>
          </a:bodyPr>
          <a:lstStyle/>
          <a:p>
            <a:pPr algn="r"/>
            <a:endParaRPr lang="en-US" sz="8800" dirty="0">
              <a:solidFill>
                <a:srgbClr val="1B8EBA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D6AFDF-344F-3248-9A3C-DE27BD7D73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5017" y="4370978"/>
            <a:ext cx="11621965" cy="911646"/>
          </a:xfrm>
        </p:spPr>
        <p:txBody>
          <a:bodyPr/>
          <a:lstStyle/>
          <a:p>
            <a:r>
              <a:rPr lang="en-US" sz="4400" dirty="0"/>
              <a:t>Thank you for your attention!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DB00CF3-456E-446D-DF7A-359E056ED731}"/>
              </a:ext>
            </a:extLst>
          </p:cNvPr>
          <p:cNvSpPr txBox="1">
            <a:spLocks/>
          </p:cNvSpPr>
          <p:nvPr/>
        </p:nvSpPr>
        <p:spPr>
          <a:xfrm>
            <a:off x="990842" y="5572172"/>
            <a:ext cx="10515600" cy="9116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6000" b="0" i="0" kern="1200">
                <a:solidFill>
                  <a:srgbClr val="1B8EBA"/>
                </a:solidFill>
                <a:latin typeface="+mj-lt"/>
                <a:ea typeface="Arial" charset="0"/>
                <a:cs typeface="Arial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Questions ?</a:t>
            </a:r>
          </a:p>
        </p:txBody>
      </p:sp>
    </p:spTree>
    <p:extLst>
      <p:ext uri="{BB962C8B-B14F-4D97-AF65-F5344CB8AC3E}">
        <p14:creationId xmlns:p14="http://schemas.microsoft.com/office/powerpoint/2010/main" val="3235208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978B82"/>
                </a:solidFill>
                <a:latin typeface="Domine" panose="02040503040403060204" pitchFamily="18" charset="0"/>
              </a:rPr>
              <a:t>Business Understanding/Deployment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03730" y="1691155"/>
            <a:ext cx="9323139" cy="4351338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600" b="1" dirty="0">
                <a:solidFill>
                  <a:srgbClr val="3154A4"/>
                </a:solidFill>
                <a:latin typeface="Domine" panose="02040503040403060204" pitchFamily="18" charset="0"/>
              </a:rPr>
              <a:t>Goal: </a:t>
            </a:r>
            <a:r>
              <a:rPr lang="en-US" sz="2600" dirty="0">
                <a:solidFill>
                  <a:srgbClr val="3154A4"/>
                </a:solidFill>
                <a:latin typeface="Domine" panose="02040503040403060204" pitchFamily="18" charset="0"/>
              </a:rPr>
              <a:t>Maximize Profit for a Bank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600" dirty="0">
              <a:solidFill>
                <a:srgbClr val="3154A4"/>
              </a:solidFill>
              <a:latin typeface="Domine" panose="02040503040403060204" pitchFamily="18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600" b="1" dirty="0">
                <a:solidFill>
                  <a:srgbClr val="3154A4"/>
                </a:solidFill>
                <a:latin typeface="Domine" panose="02040503040403060204" pitchFamily="18" charset="0"/>
              </a:rPr>
              <a:t>Ideas to Proceed?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600" dirty="0">
                <a:solidFill>
                  <a:srgbClr val="3154A4"/>
                </a:solidFill>
                <a:latin typeface="Domine" panose="02040503040403060204" pitchFamily="18" charset="0"/>
              </a:rPr>
              <a:t>Identify the customers who are most likely to default. 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rgbClr val="3154A4"/>
                </a:solidFill>
                <a:latin typeface="Domine" panose="02040503040403060204" pitchFamily="18" charset="0"/>
              </a:rPr>
              <a:t>Choose a threshold that will help banks to maximize profit 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2600" dirty="0">
              <a:solidFill>
                <a:srgbClr val="3154A4"/>
              </a:solidFill>
              <a:latin typeface="Domine" panose="02040503040403060204" pitchFamily="18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600" b="1" dirty="0">
                <a:solidFill>
                  <a:srgbClr val="3154A4"/>
                </a:solidFill>
                <a:latin typeface="Domine" panose="02040503040403060204" pitchFamily="18" charset="0"/>
              </a:rPr>
              <a:t>Deployment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900" dirty="0">
                <a:solidFill>
                  <a:srgbClr val="3154A4"/>
                </a:solidFill>
                <a:latin typeface="Domine" panose="02040503040403060204" pitchFamily="18" charset="0"/>
              </a:rPr>
              <a:t>Providing the tool/model that will help banks screen customers more efficiently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EB4259-98D1-A34F-BEAC-228C3B1319D6}"/>
              </a:ext>
            </a:extLst>
          </p:cNvPr>
          <p:cNvSpPr txBox="1">
            <a:spLocks/>
          </p:cNvSpPr>
          <p:nvPr/>
        </p:nvSpPr>
        <p:spPr>
          <a:xfrm>
            <a:off x="530676" y="6176963"/>
            <a:ext cx="44056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13DD706-252C-A14A-8D07-E25E951FF1E1}" type="slidenum">
              <a:rPr 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2</a:t>
            </a:fld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4680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5508D-9053-A445-AE36-65760AB05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Understanding/Preparation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22EA9-7FA1-9C46-B939-EC4B49A50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730" y="1691155"/>
            <a:ext cx="9648584" cy="480172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122 features (number of original features) ; 54 features (post-cleaning)</a:t>
            </a:r>
          </a:p>
          <a:p>
            <a:r>
              <a:rPr lang="en-US" dirty="0"/>
              <a:t>307,511 observations (number of customers in the dataset); 182,322 observations (post cleaning)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Target Variable: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Defaulter (yes/no)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r>
              <a:rPr lang="en-US" b="1" dirty="0"/>
              <a:t>Features/Attributes:</a:t>
            </a:r>
          </a:p>
          <a:p>
            <a:r>
              <a:rPr lang="en-US" dirty="0"/>
              <a:t>Demographics( gender/ age/ family status,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Financial Standing (income, previous loan history, loan amount requested)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665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C49B5-D6EB-0BF9-7585-BB67E74E8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F53F23-1CCA-87DD-89C0-F9AF9F9B5A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7090" y="2016601"/>
            <a:ext cx="5318910" cy="387619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7106E2-2EDF-A2BD-EEA6-D3B34A5137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8610" y="2016601"/>
            <a:ext cx="4686300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283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F4D6C2-E0A8-4AEF-594D-4EC02BEED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Kmeans Clustering</a:t>
            </a:r>
          </a:p>
        </p:txBody>
      </p:sp>
      <p:cxnSp>
        <p:nvCxnSpPr>
          <p:cNvPr id="19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A9EEAA4B-3AA8-ACE6-0DDF-491B87E9E6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563" y="2596836"/>
            <a:ext cx="4395925" cy="3997637"/>
          </a:xfrm>
          <a:prstGeom prst="rect">
            <a:avLst/>
          </a:prstGeom>
        </p:spPr>
      </p:pic>
      <p:cxnSp>
        <p:nvCxnSpPr>
          <p:cNvPr id="20" name="Straight Connector 15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3C407320-669A-EA0A-B283-6B718782FC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65029" y="2277801"/>
            <a:ext cx="5470646" cy="44996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32A452-7D0C-9C2E-581E-C9BA17926ADA}"/>
              </a:ext>
            </a:extLst>
          </p:cNvPr>
          <p:cNvSpPr txBox="1"/>
          <p:nvPr/>
        </p:nvSpPr>
        <p:spPr>
          <a:xfrm>
            <a:off x="352884" y="2238249"/>
            <a:ext cx="5333999" cy="55245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40000" lnSpcReduction="20000"/>
          </a:bodyPr>
          <a:lstStyle/>
          <a:p>
            <a:pPr algn="r"/>
            <a:endParaRPr lang="en-US" sz="8800" dirty="0">
              <a:solidFill>
                <a:srgbClr val="1B8EBA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BF06CD-1613-8456-6F32-112A3EC644BA}"/>
              </a:ext>
            </a:extLst>
          </p:cNvPr>
          <p:cNvSpPr txBox="1"/>
          <p:nvPr/>
        </p:nvSpPr>
        <p:spPr>
          <a:xfrm>
            <a:off x="1638300" y="251447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 fontScale="70000" lnSpcReduction="20000"/>
          </a:bodyPr>
          <a:lstStyle/>
          <a:p>
            <a:pPr algn="r"/>
            <a:endParaRPr lang="en-US" sz="8800" dirty="0">
              <a:solidFill>
                <a:srgbClr val="1B8EBA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62CB46-987D-9998-534D-3170723FCDB6}"/>
              </a:ext>
            </a:extLst>
          </p:cNvPr>
          <p:cNvSpPr txBox="1"/>
          <p:nvPr/>
        </p:nvSpPr>
        <p:spPr>
          <a:xfrm>
            <a:off x="-134544" y="2216391"/>
            <a:ext cx="5722835" cy="55245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r"/>
            <a:r>
              <a:rPr lang="en-US" sz="2000" dirty="0"/>
              <a:t>Average number of defaulters within clusters</a:t>
            </a:r>
          </a:p>
        </p:txBody>
      </p:sp>
    </p:spTree>
    <p:extLst>
      <p:ext uri="{BB962C8B-B14F-4D97-AF65-F5344CB8AC3E}">
        <p14:creationId xmlns:p14="http://schemas.microsoft.com/office/powerpoint/2010/main" val="3759870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EFA24-9E83-104D-AB65-1C9837C62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198AE-F1AC-7040-96D3-9EEC00E24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730" y="1691154"/>
            <a:ext cx="9648584" cy="4709645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IN" dirty="0"/>
              <a:t>Determine the likelihood that a customer will default </a:t>
            </a:r>
          </a:p>
          <a:p>
            <a:pPr marL="0" indent="0">
              <a:buNone/>
            </a:pPr>
            <a:endParaRPr lang="en-IN" sz="2200" dirty="0"/>
          </a:p>
          <a:p>
            <a:pPr marL="0" indent="0">
              <a:buNone/>
            </a:pPr>
            <a:r>
              <a:rPr lang="en-IN" sz="2600" b="1" dirty="0"/>
              <a:t>Which core data mining task?</a:t>
            </a:r>
          </a:p>
          <a:p>
            <a:pPr marL="0" indent="0">
              <a:buNone/>
            </a:pPr>
            <a:r>
              <a:rPr lang="en-IN" sz="2600" dirty="0"/>
              <a:t>* Classification</a:t>
            </a:r>
          </a:p>
          <a:p>
            <a:pPr marL="0" indent="0">
              <a:buNone/>
            </a:pPr>
            <a:endParaRPr lang="en-IN" sz="2600" dirty="0"/>
          </a:p>
          <a:p>
            <a:pPr marL="0" indent="0">
              <a:buNone/>
            </a:pPr>
            <a:r>
              <a:rPr lang="en-IN" sz="2600" b="1" dirty="0"/>
              <a:t>Which data mining method?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600" dirty="0"/>
              <a:t>Logistic Regression with Lasso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600" dirty="0"/>
              <a:t>Random Forest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600" dirty="0"/>
              <a:t>Gradient Boosting Classifier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600" dirty="0" err="1"/>
              <a:t>XGBoost</a:t>
            </a:r>
            <a:r>
              <a:rPr lang="en-IN" sz="2600" dirty="0"/>
              <a:t> Classifier 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600" dirty="0"/>
          </a:p>
          <a:p>
            <a:pPr marL="0" indent="0">
              <a:buNone/>
            </a:pPr>
            <a:r>
              <a:rPr lang="en-IN" sz="2600" b="1" dirty="0"/>
              <a:t>Performance Metric to consider:</a:t>
            </a:r>
          </a:p>
          <a:p>
            <a:r>
              <a:rPr lang="en-IN" sz="2600" dirty="0"/>
              <a:t>1. Accuracy </a:t>
            </a:r>
          </a:p>
          <a:p>
            <a:r>
              <a:rPr lang="en-IN" sz="2600" dirty="0"/>
              <a:t>2. AUC</a:t>
            </a:r>
          </a:p>
          <a:p>
            <a:r>
              <a:rPr lang="en-IN" sz="2600" dirty="0"/>
              <a:t>3. Profit Maximization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200" dirty="0"/>
          </a:p>
          <a:p>
            <a:pPr>
              <a:buFont typeface="Arial" panose="020B0604020202020204" pitchFamily="34" charset="0"/>
              <a:buChar char="•"/>
            </a:pPr>
            <a:endParaRPr lang="en-IN" sz="2200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16551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C5715-5C1B-8E49-A6EB-16F523E30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and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751AD-3AD2-F945-B199-C283076AC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730" y="1593273"/>
            <a:ext cx="9648584" cy="4449220"/>
          </a:xfrm>
        </p:spPr>
        <p:txBody>
          <a:bodyPr>
            <a:normAutofit/>
          </a:bodyPr>
          <a:lstStyle/>
          <a:p>
            <a:r>
              <a:rPr lang="en-US" b="1" dirty="0"/>
              <a:t>Hyper Parameter Tuning </a:t>
            </a:r>
            <a:r>
              <a:rPr lang="en-US" dirty="0"/>
              <a:t>: Grid Search Cross Validation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Modelling using the best parameters.</a:t>
            </a:r>
          </a:p>
          <a:p>
            <a:r>
              <a:rPr lang="en-US" dirty="0"/>
              <a:t>Cross Validation in the training dataset.</a:t>
            </a:r>
          </a:p>
          <a:p>
            <a:r>
              <a:rPr lang="en-IN" dirty="0"/>
              <a:t>Holdout 34,000 sample of observations.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777DB4-5E91-5149-8628-7B1DCD9C3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241" y="2300903"/>
            <a:ext cx="5188759" cy="151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921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E1207524-FFD7-B548-86E2-15E7E0DCD6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30386" y="1480276"/>
            <a:ext cx="6179933" cy="480661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F448CC-EDDC-6242-9E40-9528EAD66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Evaluation: Cross Validation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4E9EBC-C5A4-4440-BF5A-AECDF27DFE5A}"/>
              </a:ext>
            </a:extLst>
          </p:cNvPr>
          <p:cNvSpPr txBox="1"/>
          <p:nvPr/>
        </p:nvSpPr>
        <p:spPr>
          <a:xfrm>
            <a:off x="3223635" y="6102225"/>
            <a:ext cx="47747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Hence, we will choose </a:t>
            </a:r>
            <a:r>
              <a:rPr lang="en-IN" b="1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XGBoost</a:t>
            </a:r>
            <a:r>
              <a:rPr lang="en-IN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Classifier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865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0B9FF-632D-084D-97B0-DB58FB8A4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Performance: Confusion Matrix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D5D1022-A0D4-C84F-861F-ABFB40BFC3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4230" y="1847056"/>
            <a:ext cx="5067300" cy="40386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24B85C-2B1C-6244-BB01-7DC4FC58DDEF}"/>
              </a:ext>
            </a:extLst>
          </p:cNvPr>
          <p:cNvSpPr txBox="1"/>
          <p:nvPr/>
        </p:nvSpPr>
        <p:spPr>
          <a:xfrm>
            <a:off x="6096000" y="2281306"/>
            <a:ext cx="60960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 fontAlgn="base"/>
            <a:r>
              <a:rPr lang="en-US" sz="2000" b="1" i="0" dirty="0">
                <a:solidFill>
                  <a:srgbClr val="2F549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True positive rate and false positive rate: </a:t>
            </a:r>
          </a:p>
          <a:p>
            <a:pPr algn="just" rtl="0" fontAlgn="base"/>
            <a:endParaRPr lang="en-US" sz="2000" b="1" dirty="0">
              <a:solidFill>
                <a:srgbClr val="2F549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rtl="0" fontAlgn="base"/>
            <a:r>
              <a:rPr lang="en-US" sz="2000" b="0" i="0" dirty="0">
                <a:solidFill>
                  <a:srgbClr val="2F549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endParaRPr lang="en-US" sz="2000" b="0" i="0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 fontAlgn="base"/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𝐹𝑎𝑙𝑠𝑒 𝑝𝑜𝑠𝑖𝑡𝑖𝑣𝑒 𝑟𝑎𝑡𝑒 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0/(0+166102) = 0%.  </a:t>
            </a:r>
          </a:p>
          <a:p>
            <a:pPr rtl="0" fontAlgn="base"/>
            <a:r>
              <a:rPr lang="en-US" sz="20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 rtl="0" fontAlgn="base"/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𝑇𝑟𝑢𝑒 𝑝𝑜𝑠𝑖𝑡𝑖𝑣𝑒 𝑟𝑎𝑡𝑒 =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12976/(12976+3244) = 80%  </a:t>
            </a:r>
          </a:p>
          <a:p>
            <a:pPr rtl="0" fontAlgn="base"/>
            <a:endParaRPr lang="en-US" sz="20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rtl="0" fontAlgn="base"/>
            <a:r>
              <a:rPr lang="en-US" sz="20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7242633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uke 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154A4"/>
      </a:accent1>
      <a:accent2>
        <a:srgbClr val="FE495B"/>
      </a:accent2>
      <a:accent3>
        <a:srgbClr val="D2CCC1"/>
      </a:accent3>
      <a:accent4>
        <a:srgbClr val="009ADD"/>
      </a:accent4>
      <a:accent5>
        <a:srgbClr val="6AA2B8"/>
      </a:accent5>
      <a:accent6>
        <a:srgbClr val="978B82"/>
      </a:accent6>
      <a:hlink>
        <a:srgbClr val="0563C1"/>
      </a:hlink>
      <a:folHlink>
        <a:srgbClr val="954F72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 algn="r">
          <a:defRPr sz="8800" dirty="0" smtClean="0">
            <a:solidFill>
              <a:srgbClr val="1B8EBA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1772</TotalTime>
  <Words>401</Words>
  <Application>Microsoft Office PowerPoint</Application>
  <PresentationFormat>Widescreen</PresentationFormat>
  <Paragraphs>91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Arial</vt:lpstr>
      <vt:lpstr>Calibri</vt:lpstr>
      <vt:lpstr>Domine</vt:lpstr>
      <vt:lpstr>Georgia</vt:lpstr>
      <vt:lpstr>Segoe UI</vt:lpstr>
      <vt:lpstr>STIXGeneral</vt:lpstr>
      <vt:lpstr>STIXGeneral-Italic</vt:lpstr>
      <vt:lpstr>STIXGeneral-Regular</vt:lpstr>
      <vt:lpstr>STIXSizeOneSym</vt:lpstr>
      <vt:lpstr>WordVisi_MSFontService</vt:lpstr>
      <vt:lpstr>Office Theme</vt:lpstr>
      <vt:lpstr>Data Science Final Project</vt:lpstr>
      <vt:lpstr>Business Understanding/Deployment</vt:lpstr>
      <vt:lpstr>Data Understanding/Preparation</vt:lpstr>
      <vt:lpstr>Exploratory Data Analysis</vt:lpstr>
      <vt:lpstr>Kmeans Clustering</vt:lpstr>
      <vt:lpstr>Modeling</vt:lpstr>
      <vt:lpstr>Steps and Evaluation</vt:lpstr>
      <vt:lpstr>Evaluation: Cross Validation</vt:lpstr>
      <vt:lpstr>Model Performance: Confusion Matrix</vt:lpstr>
      <vt:lpstr>Model Performance: Cost-Benefit Matrix</vt:lpstr>
      <vt:lpstr>Visualizing Model Performance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Keith Gruen</dc:creator>
  <cp:lastModifiedBy>Hovo Mkrtchyan</cp:lastModifiedBy>
  <cp:revision>22</cp:revision>
  <dcterms:created xsi:type="dcterms:W3CDTF">2017-07-13T12:17:30Z</dcterms:created>
  <dcterms:modified xsi:type="dcterms:W3CDTF">2022-10-17T11:13:07Z</dcterms:modified>
</cp:coreProperties>
</file>

<file path=docProps/thumbnail.jpeg>
</file>